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90" r:id="rId23"/>
    <p:sldId id="279" r:id="rId24"/>
    <p:sldId id="280" r:id="rId25"/>
    <p:sldId id="281" r:id="rId26"/>
    <p:sldId id="282" r:id="rId27"/>
    <p:sldId id="283" r:id="rId28"/>
    <p:sldId id="289" r:id="rId29"/>
    <p:sldId id="285" r:id="rId30"/>
    <p:sldId id="286" r:id="rId31"/>
    <p:sldId id="287" r:id="rId32"/>
    <p:sldId id="291" r:id="rId33"/>
    <p:sldId id="288" r:id="rId3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36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144000" y="274639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24000" y="274640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F23EE61-801C-49DD-B3BA-BEFB21BAA4A0}" type="datetimeFigureOut">
              <a:rPr lang="zh-TW" altLang="en-US" smtClean="0"/>
              <a:pPr/>
              <a:t>2015/11/7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5A0B30F-AD8C-4627-A308-D74CF24DAE3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8280" y="0"/>
            <a:ext cx="8538520" cy="1417983"/>
          </a:xfrm>
        </p:spPr>
        <p:txBody>
          <a:bodyPr>
            <a:normAutofit/>
          </a:bodyPr>
          <a:lstStyle/>
          <a:p>
            <a:pPr algn="ctr"/>
            <a:r>
              <a:rPr lang="zh-TW" altLang="zh-TW" sz="3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閣下</a:t>
            </a:r>
            <a:r>
              <a:rPr lang="zh-TW" altLang="zh-TW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在譯場出過洋相嗎</a:t>
            </a:r>
            <a:r>
              <a:rPr lang="en-US" altLang="zh-TW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?  </a:t>
            </a:r>
            <a:r>
              <a:rPr lang="zh-TW" altLang="zh-TW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請看</a:t>
            </a:r>
            <a:r>
              <a:rPr lang="en-US" altLang="zh-TW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zh-TW" sz="31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zh-TW" sz="31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47042" y="5287617"/>
            <a:ext cx="10058400" cy="1318168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zh-TW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發表者</a:t>
            </a:r>
            <a:r>
              <a:rPr lang="en-US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</a:t>
            </a:r>
            <a:r>
              <a:rPr lang="en-US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en-US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</a:p>
          <a:p>
            <a:pPr algn="ctr"/>
            <a:r>
              <a:rPr lang="en-US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en-US" altLang="zh-TW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r>
              <a:rPr lang="en-US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:2015-10-28</a:t>
            </a:r>
            <a:endParaRPr lang="zh-TW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en-US" altLang="zh-TW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en-US" altLang="zh-TW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曉</a:t>
            </a:r>
            <a:r>
              <a:rPr lang="zh-TW" altLang="zh-TW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峰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紀念館一樓第一會議室</a:t>
            </a:r>
            <a:endParaRPr lang="zh-TW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622711" y="955589"/>
            <a:ext cx="48422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≡ </a:t>
            </a:r>
            <a:r>
              <a:rPr lang="zh-TW" altLang="zh-TW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秘訣盡在故事中 </a:t>
            </a:r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≣</a:t>
            </a:r>
            <a:endParaRPr lang="zh-TW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≣ </a:t>
            </a:r>
            <a:r>
              <a:rPr lang="zh-TW" altLang="zh-TW" sz="36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故事要您道理通 </a:t>
            </a:r>
            <a:r>
              <a:rPr lang="zh-TW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≣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586033" y="2209957"/>
            <a:ext cx="53018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7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談口譯之</a:t>
            </a:r>
            <a:r>
              <a:rPr lang="zh-TW" altLang="zh-TW" sz="7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出糗及其對策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~ </a:t>
            </a:r>
            <a:r>
              <a:rPr lang="zh-TW" altLang="zh-TW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譯場現形記 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endParaRPr lang="zh-TW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792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49073"/>
          </a:xfrm>
        </p:spPr>
        <p:txBody>
          <a:bodyPr>
            <a:normAutofit/>
          </a:bodyPr>
          <a:lstStyle/>
          <a:p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第八回合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8)</a:t>
            </a:r>
            <a:endParaRPr lang="zh-TW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09315" y="1182667"/>
            <a:ext cx="10369790" cy="534876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zh-TW" sz="85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飽讀詩書蔡秋來</a:t>
            </a:r>
            <a:endParaRPr lang="zh-TW" altLang="zh-TW" sz="85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85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zh-TW" sz="85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德通譯真光彩</a:t>
            </a:r>
            <a:endParaRPr lang="zh-TW" altLang="zh-TW" sz="85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：譯者有</a:t>
            </a:r>
            <a:r>
              <a:rPr lang="zh-TW" altLang="zh-TW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唸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zh-TW" altLang="zh-TW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endParaRPr lang="en-US" altLang="zh-TW" sz="36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第九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9)</a:t>
            </a:r>
            <a:endParaRPr lang="zh-TW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85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範</a:t>
            </a:r>
            <a:r>
              <a:rPr lang="zh-TW" altLang="zh-TW" sz="85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錫句句引五經 </a:t>
            </a:r>
          </a:p>
          <a:p>
            <a:pPr marL="0" indent="0">
              <a:buNone/>
            </a:pPr>
            <a:r>
              <a:rPr lang="zh-TW" altLang="zh-TW" sz="85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zh-TW" sz="85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德陣陣心驚驚</a:t>
            </a:r>
          </a:p>
          <a:p>
            <a:pPr marL="0" indent="0">
              <a:buNone/>
            </a:pPr>
            <a:r>
              <a:rPr lang="zh-TW" altLang="zh-TW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：譯者書讀不夠</a:t>
            </a:r>
            <a:endParaRPr lang="zh-TW" altLang="zh-TW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295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76078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10)</a:t>
            </a:r>
            <a:endParaRPr lang="zh-TW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80" y="1062683"/>
            <a:ext cx="10058400" cy="53957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1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zh-TW" altLang="zh-TW" sz="71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國親信藐視我</a:t>
            </a:r>
            <a:r>
              <a:rPr lang="zh-TW" altLang="zh-TW" sz="7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zh-TW" altLang="en-US" sz="71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1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老夫</a:t>
            </a:r>
            <a:r>
              <a:rPr lang="zh-TW" altLang="zh-TW" sz="71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讓他嚐苦果</a:t>
            </a: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：話者語長，被譯者修理</a:t>
            </a:r>
            <a:endParaRPr lang="zh-TW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zh-TW" sz="3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立院</a:t>
            </a:r>
            <a:r>
              <a:rPr lang="zh-TW" altLang="zh-TW" sz="3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龍頭倪文亞 句句好譯服務佳</a:t>
            </a: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第十一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71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100" u="sng" strike="sngStrike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譯者</a:t>
            </a:r>
            <a:r>
              <a:rPr lang="zh-TW" altLang="zh-TW" sz="7100" u="sng" strike="sngStrike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現場人不見</a:t>
            </a:r>
            <a:endParaRPr lang="zh-TW" altLang="zh-TW" sz="71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71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100" u="sng" strike="sngStrike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事後</a:t>
            </a:r>
            <a:r>
              <a:rPr lang="zh-TW" altLang="zh-TW" sz="7100" u="sng" strike="sngStrike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雇主不給錢</a:t>
            </a:r>
            <a:endParaRPr lang="zh-TW" altLang="zh-TW" sz="71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zh-TW" sz="2800" b="1" strike="sngStrike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zh-TW" sz="2800" b="1" strike="sngStrike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錢是老大，誤會</a:t>
            </a:r>
            <a:endParaRPr lang="zh-TW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zh-TW" sz="4800" b="1" dirty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78274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4028" y="624642"/>
            <a:ext cx="10058400" cy="839436"/>
          </a:xfrm>
        </p:spPr>
        <p:txBody>
          <a:bodyPr>
            <a:noAutofit/>
          </a:bodyPr>
          <a:lstStyle/>
          <a:p>
            <a:pPr algn="ctr"/>
            <a:r>
              <a:rPr lang="zh-TW" altLang="en-US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r>
              <a:rPr lang="en-US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br>
              <a:rPr lang="en-US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88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zh-TW" sz="8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糗之</a:t>
            </a:r>
            <a:r>
              <a:rPr lang="zh-TW" altLang="zh-TW" sz="88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預防</a:t>
            </a:r>
            <a:endParaRPr lang="zh-TW" altLang="zh-TW" sz="8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25217" y="1447799"/>
            <a:ext cx="10586367" cy="503251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n-US" altLang="zh-TW" sz="800" b="1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endParaRPr lang="en-US" altLang="zh-TW" sz="800" b="1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endParaRPr lang="en-US" altLang="zh-TW" sz="900" b="1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endParaRPr lang="en-US" altLang="zh-TW" sz="800" b="1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endParaRPr lang="en-US" altLang="zh-TW" sz="800" b="1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endParaRPr lang="en-US" altLang="zh-TW" sz="800" b="1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endParaRPr lang="en-US" altLang="zh-TW" sz="800" b="1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r>
              <a:rPr lang="zh-TW" altLang="zh-TW" sz="95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如何口譯</a:t>
            </a:r>
            <a:endParaRPr lang="en-US" altLang="zh-TW" sz="95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r>
              <a:rPr lang="zh-TW" altLang="zh-TW" sz="8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才不會</a:t>
            </a:r>
            <a:endParaRPr lang="en-US" altLang="zh-TW" sz="8800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r>
              <a:rPr lang="zh-TW" altLang="zh-TW" sz="9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出洋相</a:t>
            </a:r>
            <a:r>
              <a:rPr lang="en-US" altLang="zh-TW" sz="9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90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289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>
            <a:noAutofit/>
          </a:bodyPr>
          <a:lstStyle/>
          <a:p>
            <a:r>
              <a:rPr lang="zh-TW" altLang="zh-TW" sz="7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一、要事先</a:t>
            </a:r>
            <a:r>
              <a:rPr lang="zh-TW" altLang="zh-TW" sz="7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評估</a:t>
            </a:r>
            <a:endParaRPr lang="zh-TW" altLang="en-US" sz="7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93222" y="1502229"/>
            <a:ext cx="10058400" cy="53557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、出師前夕要評估 </a:t>
            </a:r>
          </a:p>
          <a:p>
            <a:pPr>
              <a:buNone/>
            </a:pP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否則</a:t>
            </a:r>
            <a:r>
              <a:rPr lang="zh-TW" altLang="zh-TW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出醜在譯途</a:t>
            </a:r>
          </a:p>
          <a:p>
            <a:pPr>
              <a:buNone/>
            </a:pP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相關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情況要清楚</a:t>
            </a:r>
            <a:endParaRPr lang="zh-TW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zh-TW" sz="2800" b="1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zh-TW" altLang="zh-TW" sz="2800" b="1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評估的項目</a:t>
            </a:r>
            <a:r>
              <a:rPr lang="zh-TW" altLang="zh-TW" sz="7200" b="1" u="sng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很多</a:t>
            </a:r>
            <a:endParaRPr lang="en-US" altLang="zh-TW" sz="5400" b="1" u="sng" dirty="0" smtClean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6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、隔行口譯要婉拒</a:t>
            </a:r>
          </a:p>
          <a:p>
            <a:pPr>
              <a:buNone/>
            </a:pPr>
            <a:r>
              <a:rPr lang="en-US" altLang="zh-TW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上陣</a:t>
            </a:r>
            <a:r>
              <a:rPr lang="zh-TW" altLang="zh-TW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</a:t>
            </a:r>
            <a:r>
              <a:rPr lang="zh-TW" altLang="en-US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當兒戲</a:t>
            </a:r>
            <a:endParaRPr lang="zh-TW" altLang="zh-TW" sz="6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3600" dirty="0">
              <a:solidFill>
                <a:srgbClr val="00B05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9921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5734" y="161175"/>
            <a:ext cx="10776739" cy="625251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altLang="zh-TW" sz="10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109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109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閣下南腔他北調</a:t>
            </a:r>
            <a:endParaRPr lang="en-US" altLang="zh-TW" sz="109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109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09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9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上台之後下不了</a:t>
            </a:r>
          </a:p>
          <a:p>
            <a:pPr marL="0" indent="0">
              <a:buNone/>
            </a:pPr>
            <a:r>
              <a:rPr lang="zh-TW" altLang="en-US" sz="71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zh-TW" sz="87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介</a:t>
            </a:r>
            <a:r>
              <a:rPr lang="zh-TW" altLang="zh-TW" sz="87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石</a:t>
            </a:r>
            <a:r>
              <a:rPr lang="zh-TW" altLang="zh-TW" sz="96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好泳遇曉</a:t>
            </a:r>
            <a:r>
              <a:rPr lang="zh-TW" altLang="zh-TW" sz="96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峰</a:t>
            </a:r>
            <a:endParaRPr lang="en-US" altLang="zh-TW" sz="9600" u="sng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7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71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71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96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TW" altLang="zh-TW" sz="96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墜深谷雲霧</a:t>
            </a:r>
            <a:r>
              <a:rPr lang="zh-TW" altLang="zh-TW" sz="96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endParaRPr lang="en-US" altLang="zh-TW" sz="9600" u="sng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</a:t>
            </a:r>
            <a:r>
              <a:rPr lang="zh-TW" altLang="zh-TW" sz="5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話</a:t>
            </a:r>
            <a:r>
              <a:rPr lang="zh-TW" altLang="zh-TW" sz="51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者背景要預</a:t>
            </a:r>
            <a:r>
              <a:rPr lang="zh-TW" altLang="zh-TW" sz="51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en-US" altLang="zh-TW" sz="51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51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endParaRPr lang="en-US" altLang="zh-TW" sz="51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sz="1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、來龍去脈須知道 </a:t>
            </a:r>
          </a:p>
          <a:p>
            <a:pPr>
              <a:buNone/>
            </a:pPr>
            <a:r>
              <a:rPr lang="en-US" altLang="zh-TW" sz="1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事前</a:t>
            </a:r>
            <a:r>
              <a:rPr lang="zh-TW" altLang="zh-TW" sz="1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功課不能</a:t>
            </a:r>
            <a:r>
              <a:rPr lang="zh-TW" altLang="zh-TW" sz="1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少</a:t>
            </a:r>
            <a:endParaRPr lang="en-US" altLang="zh-TW" sz="1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0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zh-TW" sz="10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109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雇主話者有問題</a:t>
            </a:r>
            <a:r>
              <a:rPr lang="zh-TW" altLang="zh-TW" sz="10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buNone/>
            </a:pPr>
            <a:r>
              <a:rPr lang="en-US" altLang="zh-TW" sz="10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9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109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事後</a:t>
            </a:r>
            <a:r>
              <a:rPr lang="zh-TW" altLang="zh-TW" sz="109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知道來不及</a:t>
            </a:r>
            <a:endParaRPr lang="en-US" altLang="zh-TW" sz="10900" u="sng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3200" dirty="0">
              <a:solidFill>
                <a:schemeClr val="tx1"/>
              </a:solidFill>
            </a:endParaRPr>
          </a:p>
          <a:p>
            <a:endParaRPr lang="zh-TW" altLang="zh-TW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128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5819" y="286604"/>
            <a:ext cx="10058400" cy="899646"/>
          </a:xfrm>
        </p:spPr>
        <p:txBody>
          <a:bodyPr>
            <a:noAutofit/>
          </a:bodyPr>
          <a:lstStyle/>
          <a:p>
            <a:r>
              <a:rPr lang="zh-TW" altLang="zh-TW" sz="7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二、要充分準備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8470" y="1698441"/>
            <a:ext cx="9817210" cy="5009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華岡盛會請阿扁</a:t>
            </a:r>
            <a:r>
              <a:rPr lang="zh-TW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buNone/>
            </a:pPr>
            <a:r>
              <a:rPr lang="en-US" altLang="zh-TW" sz="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0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</a:t>
            </a:r>
            <a:r>
              <a:rPr lang="zh-TW" altLang="zh-TW" sz="6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姐練功在會前</a:t>
            </a:r>
            <a:endParaRPr lang="zh-TW" altLang="zh-TW" sz="6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：養兵千日 用在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一時</a:t>
            </a:r>
            <a:endParaRPr lang="en-US" altLang="zh-TW" sz="2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2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慶淑華風講稿讀</a:t>
            </a:r>
            <a:r>
              <a:rPr lang="zh-TW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buNone/>
            </a:pPr>
            <a:r>
              <a:rPr lang="en-US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0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</a:t>
            </a:r>
            <a:r>
              <a:rPr lang="zh-TW" altLang="zh-TW" sz="6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德台上稀飯吃</a:t>
            </a:r>
            <a:endParaRPr lang="zh-TW" altLang="zh-TW" sz="6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zh-TW" altLang="zh-TW" sz="28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28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：準備充分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zh-TW" sz="36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↓</a:t>
            </a:r>
            <a:endParaRPr lang="zh-TW" altLang="zh-TW" sz="28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2800" dirty="0">
              <a:solidFill>
                <a:srgbClr val="FF0000"/>
              </a:solidFill>
            </a:endParaRPr>
          </a:p>
          <a:p>
            <a:endParaRPr lang="zh-TW" altLang="zh-TW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900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5460" y="0"/>
            <a:ext cx="9870219" cy="66807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5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善用法寶錄音機</a:t>
            </a:r>
            <a:r>
              <a:rPr lang="zh-TW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buNone/>
            </a:pPr>
            <a:r>
              <a:rPr lang="en-US" altLang="zh-TW" sz="5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52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滿面春風</a:t>
            </a:r>
            <a:r>
              <a:rPr lang="zh-TW" altLang="zh-TW" sz="5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人得意</a:t>
            </a:r>
            <a:endParaRPr lang="zh-TW" altLang="zh-TW" sz="5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3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zh-TW" sz="3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原因：滾瓜爛熟</a:t>
            </a:r>
            <a:endParaRPr lang="en-US" altLang="zh-TW" sz="3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5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sz="52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、口譯最怕臨時稿 </a:t>
            </a:r>
          </a:p>
          <a:p>
            <a:pPr>
              <a:buNone/>
            </a:pPr>
            <a:r>
              <a:rPr lang="en-US" altLang="zh-TW" sz="5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5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常常</a:t>
            </a:r>
            <a:r>
              <a:rPr lang="zh-TW" altLang="zh-TW" sz="52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讓人翻不好</a:t>
            </a:r>
          </a:p>
          <a:p>
            <a:pPr>
              <a:buNone/>
            </a:pPr>
            <a:r>
              <a:rPr lang="en-US" altLang="zh-TW" sz="3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5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35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3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臨時</a:t>
            </a:r>
            <a:r>
              <a:rPr lang="zh-TW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稿不易翻，要</a:t>
            </a:r>
            <a:r>
              <a:rPr lang="zh-TW" altLang="zh-TW" sz="3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小心</a:t>
            </a:r>
            <a:endParaRPr lang="en-US" altLang="zh-TW" sz="3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、平日要常看地圖 </a:t>
            </a:r>
          </a:p>
          <a:p>
            <a:pPr>
              <a:buNone/>
            </a:pPr>
            <a:r>
              <a:rPr lang="en-US" altLang="zh-TW" sz="5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5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否則</a:t>
            </a:r>
            <a:r>
              <a:rPr lang="zh-TW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遲早洋相出</a:t>
            </a:r>
          </a:p>
          <a:p>
            <a:pPr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sz="3000" b="1" u="sng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30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人物</a:t>
            </a:r>
            <a:r>
              <a:rPr lang="zh-TW" altLang="zh-TW" sz="3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名子</a:t>
            </a:r>
            <a:r>
              <a:rPr lang="zh-TW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30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3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地名</a:t>
            </a:r>
            <a:r>
              <a:rPr lang="zh-TW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30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3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國名</a:t>
            </a:r>
            <a:r>
              <a:rPr lang="zh-TW" altLang="zh-TW" sz="3000" b="1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難翻</a:t>
            </a:r>
            <a:endParaRPr lang="en-US" altLang="zh-TW" sz="3000" b="1" u="sng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dirty="0">
              <a:solidFill>
                <a:srgbClr val="FF0000"/>
              </a:solidFill>
            </a:endParaRPr>
          </a:p>
          <a:p>
            <a:endParaRPr lang="zh-TW" altLang="zh-TW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33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25216" y="159027"/>
            <a:ext cx="9830463" cy="61429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sz="62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zh-TW" sz="62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、人名事先要知道</a:t>
            </a:r>
          </a:p>
          <a:p>
            <a:pPr>
              <a:buNone/>
            </a:pPr>
            <a:r>
              <a:rPr lang="en-US" altLang="zh-TW" sz="62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2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62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張冠李戴</a:t>
            </a:r>
            <a:r>
              <a:rPr lang="zh-TW" altLang="zh-TW" sz="62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zh-TW" sz="62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減少</a:t>
            </a:r>
            <a:endParaRPr lang="zh-TW" altLang="zh-TW" sz="62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ko-KR" altLang="zh-TW" sz="3400" dirty="0" smtClean="0">
                <a:solidFill>
                  <a:srgbClr val="FF0000"/>
                </a:solidFill>
                <a:latin typeface="標楷體" pitchFamily="65" charset="-120"/>
              </a:rPr>
              <a:t>鄭嘉武</a:t>
            </a:r>
            <a:r>
              <a:rPr lang="en-US" altLang="zh-TW" sz="3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ko-KR" altLang="zh-TW" sz="3400" dirty="0">
                <a:solidFill>
                  <a:srgbClr val="FF0000"/>
                </a:solidFill>
                <a:latin typeface="標楷體" pitchFamily="65" charset="-120"/>
              </a:rPr>
              <a:t>정가무</a:t>
            </a:r>
            <a:r>
              <a:rPr lang="en-US" altLang="zh-TW" sz="3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ko-KR" altLang="zh-TW" sz="3400" dirty="0">
                <a:solidFill>
                  <a:srgbClr val="FF0000"/>
                </a:solidFill>
                <a:latin typeface="標楷體" pitchFamily="65" charset="-120"/>
              </a:rPr>
              <a:t>丁家無</a:t>
            </a:r>
            <a:r>
              <a:rPr lang="en-US" altLang="zh-TW" sz="3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ko-KR" altLang="zh-TW" sz="3400" dirty="0">
                <a:solidFill>
                  <a:srgbClr val="FF0000"/>
                </a:solidFill>
                <a:latin typeface="標楷體" pitchFamily="65" charset="-120"/>
              </a:rPr>
              <a:t>鄭可舞</a:t>
            </a:r>
            <a:r>
              <a:rPr lang="en-US" altLang="zh-TW" sz="3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zh-TW" sz="34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ko-KR" sz="3400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ko-KR" altLang="zh-TW" sz="3400" b="1" dirty="0" smtClean="0">
                <a:solidFill>
                  <a:srgbClr val="7030A0"/>
                </a:solidFill>
                <a:latin typeface="標楷體" pitchFamily="65" charset="-120"/>
              </a:rPr>
              <a:t>扈貞煥</a:t>
            </a:r>
            <a:r>
              <a:rPr lang="en-US" altLang="zh-TW" sz="340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ko-KR" altLang="zh-TW" sz="3400" b="1" dirty="0">
                <a:solidFill>
                  <a:srgbClr val="7030A0"/>
                </a:solidFill>
                <a:latin typeface="標楷體" pitchFamily="65" charset="-120"/>
              </a:rPr>
              <a:t>호정환</a:t>
            </a:r>
            <a:r>
              <a:rPr lang="en-US" altLang="zh-TW" sz="340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ko-KR" altLang="zh-TW" sz="3400" b="1" dirty="0">
                <a:solidFill>
                  <a:srgbClr val="7030A0"/>
                </a:solidFill>
                <a:latin typeface="標楷體" pitchFamily="65" charset="-120"/>
              </a:rPr>
              <a:t>胡定換</a:t>
            </a:r>
            <a:r>
              <a:rPr lang="en-US" altLang="zh-TW" sz="34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=……</a:t>
            </a:r>
          </a:p>
          <a:p>
            <a:endParaRPr lang="en-US" altLang="zh-TW" sz="38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6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zh-TW" sz="6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、盛會司儀在學中 </a:t>
            </a:r>
          </a:p>
          <a:p>
            <a:pPr>
              <a:buNone/>
            </a:pPr>
            <a:r>
              <a:rPr lang="en-US" altLang="zh-TW" sz="6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閉幕</a:t>
            </a:r>
            <a:r>
              <a:rPr lang="zh-TW" altLang="zh-TW" sz="6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口譯人稱頌</a:t>
            </a:r>
          </a:p>
          <a:p>
            <a:pPr>
              <a:buNone/>
            </a:pPr>
            <a:r>
              <a:rPr lang="zh-TW" altLang="en-US" sz="3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en-US" altLang="zh-TW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zh-TW" sz="3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先問貴賓要講什麼</a:t>
            </a:r>
            <a:r>
              <a:rPr lang="en-US" altLang="zh-TW" sz="3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endParaRPr lang="zh-TW" altLang="zh-TW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62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zh-TW" sz="62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、進行方式要了解</a:t>
            </a:r>
          </a:p>
          <a:p>
            <a:pPr>
              <a:buNone/>
            </a:pPr>
            <a:r>
              <a:rPr lang="en-US" altLang="zh-TW" sz="62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2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</a:t>
            </a:r>
            <a:r>
              <a:rPr lang="zh-TW" altLang="zh-TW" sz="62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場須有好設備</a:t>
            </a:r>
          </a:p>
          <a:p>
            <a:endParaRPr lang="zh-TW" altLang="zh-TW" sz="36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216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31806"/>
            <a:ext cx="10058400" cy="1037968"/>
          </a:xfrm>
        </p:spPr>
        <p:txBody>
          <a:bodyPr>
            <a:noAutofit/>
          </a:bodyPr>
          <a:lstStyle/>
          <a:p>
            <a:r>
              <a:rPr lang="zh-TW" altLang="zh-TW" sz="7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三、要有</a:t>
            </a:r>
            <a:r>
              <a:rPr lang="zh-TW" altLang="zh-TW" sz="7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默契</a:t>
            </a:r>
            <a:endParaRPr lang="zh-TW" altLang="en-US" sz="7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6550" y="1344557"/>
            <a:ext cx="10312842" cy="5294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、話者譯者無默契 </a:t>
            </a:r>
          </a:p>
          <a:p>
            <a:pPr>
              <a:buNone/>
            </a:pP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</a:t>
            </a:r>
            <a:r>
              <a:rPr lang="zh-TW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成果難</a:t>
            </a:r>
            <a:r>
              <a:rPr lang="zh-TW" altLang="zh-TW" sz="6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如意</a:t>
            </a:r>
            <a:endParaRPr lang="en-US" altLang="zh-TW" sz="6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66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600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話者雇主未必懂</a:t>
            </a:r>
            <a:endParaRPr lang="zh-TW" altLang="zh-TW" sz="66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6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u="sng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</a:t>
            </a:r>
            <a:r>
              <a:rPr lang="zh-TW" altLang="zh-TW" sz="6600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之前先</a:t>
            </a:r>
            <a:r>
              <a:rPr lang="zh-TW" altLang="zh-TW" sz="6600" u="sng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溝通</a:t>
            </a:r>
            <a:endParaRPr lang="en-US" altLang="zh-TW" sz="6600" u="sng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6300" u="sng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4500" dirty="0">
              <a:solidFill>
                <a:srgbClr val="0070C0"/>
              </a:solidFill>
            </a:endParaRPr>
          </a:p>
          <a:p>
            <a:endParaRPr lang="zh-TW" altLang="en-US" sz="4500" dirty="0"/>
          </a:p>
        </p:txBody>
      </p:sp>
    </p:spTree>
    <p:extLst>
      <p:ext uri="{BB962C8B-B14F-4D97-AF65-F5344CB8AC3E}">
        <p14:creationId xmlns="" xmlns:p14="http://schemas.microsoft.com/office/powerpoint/2010/main" val="17648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43127" y="0"/>
            <a:ext cx="10488416" cy="65322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、內容習性先了解</a:t>
            </a:r>
          </a:p>
          <a:p>
            <a:pPr>
              <a:buNone/>
            </a:pP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彼此默契不可缺</a:t>
            </a:r>
            <a:endParaRPr lang="en-US" altLang="zh-TW" sz="6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sz="6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、原稿譯稿先取得</a:t>
            </a:r>
          </a:p>
          <a:p>
            <a:pPr>
              <a:buNone/>
            </a:pPr>
            <a:r>
              <a:rPr lang="en-US" altLang="zh-TW" sz="6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6000" u="sng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事先</a:t>
            </a:r>
            <a:r>
              <a:rPr lang="zh-TW" altLang="zh-TW" sz="6000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見面談切割</a:t>
            </a:r>
            <a:endParaRPr lang="zh-TW" altLang="zh-TW" sz="60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明德桌邊輕輕拍</a:t>
            </a:r>
            <a:r>
              <a:rPr lang="zh-TW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buNone/>
            </a:pP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60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外賓</a:t>
            </a:r>
            <a:r>
              <a:rPr lang="zh-TW" altLang="zh-TW" sz="6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金口閉下來</a:t>
            </a:r>
            <a:endParaRPr lang="zh-TW" altLang="zh-TW" sz="6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5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15042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0959" y="188275"/>
            <a:ext cx="10125949" cy="700199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b="1" dirty="0" smtClean="0"/>
              <a:t/>
            </a:r>
            <a:br>
              <a:rPr lang="en-US" altLang="zh-TW" sz="5400" b="1" dirty="0" smtClean="0"/>
            </a:br>
            <a:r>
              <a:rPr lang="zh-TW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</a:t>
            </a:r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r>
              <a:rPr lang="en-US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88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開場白</a:t>
            </a:r>
            <a:endParaRPr lang="zh-TW" altLang="en-US" sz="8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83174" y="4689602"/>
            <a:ext cx="10058400" cy="4023360"/>
          </a:xfrm>
        </p:spPr>
        <p:txBody>
          <a:bodyPr/>
          <a:lstStyle/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06312" y="1016617"/>
            <a:ext cx="10956846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  <a:cs typeface="Batang" panose="02030600000101010101" pitchFamily="18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如何做好口譯</a:t>
            </a:r>
            <a:r>
              <a:rPr kumimoji="0" lang="en-US" altLang="zh-TW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?  </a:t>
            </a:r>
            <a:endParaRPr kumimoji="0" lang="en-US" altLang="zh-TW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外語母語要好</a:t>
            </a: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＋要常練習＋要有妙技＋健康及記憶力要佳＋見聞要廣</a:t>
            </a:r>
            <a:endParaRPr kumimoji="0" lang="en-US" altLang="zh-TW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  <a:cs typeface="Batang" panose="02030600000101010101" pitchFamily="18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+</a:t>
            </a: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要先了解、評估、準備</a:t>
            </a:r>
            <a:r>
              <a:rPr kumimoji="0" lang="en-US" altLang="zh-TW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+</a:t>
            </a: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要先拿講稿</a:t>
            </a:r>
            <a:r>
              <a:rPr kumimoji="0" lang="en-US" altLang="zh-TW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+</a:t>
            </a: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要有默契</a:t>
            </a:r>
            <a:r>
              <a:rPr kumimoji="0" lang="en-US" altLang="zh-TW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+</a:t>
            </a: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懂得速記</a:t>
            </a:r>
            <a:r>
              <a:rPr kumimoji="0" lang="en-US" altLang="zh-TW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+</a:t>
            </a: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要</a:t>
            </a:r>
            <a:r>
              <a:rPr kumimoji="0" lang="en-US" altLang="zh-TW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Batang" panose="02030600000101010101" pitchFamily="18" charset="-127"/>
              </a:rPr>
              <a:t>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TW" sz="2600" b="1" dirty="0" smtClean="0"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口譯的當下</a:t>
            </a:r>
            <a:r>
              <a:rPr kumimoji="0" lang="en-US" altLang="zh-TW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Batang" panose="02030600000101010101" pitchFamily="18" charset="-127"/>
              </a:rPr>
              <a:t>:</a:t>
            </a:r>
            <a:endParaRPr kumimoji="0" lang="en-US" altLang="zh-TW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1363688" y="5109812"/>
            <a:ext cx="10588826" cy="885825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zh-TW" altLang="en-US" sz="24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</a:rPr>
              <a:t>要快速＋要正確＋要優雅＋要超越</a:t>
            </a:r>
            <a:endParaRPr lang="zh-TW" altLang="en-US" sz="24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effectLst/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85894" y="418689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84937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8452" y="671804"/>
            <a:ext cx="10125950" cy="53418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阿德嘉武有默契</a:t>
            </a:r>
            <a:endParaRPr lang="zh-TW" altLang="zh-TW" sz="6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同步</a:t>
            </a:r>
            <a:r>
              <a:rPr lang="zh-TW" altLang="zh-TW" sz="6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翻譯真容易</a:t>
            </a:r>
            <a:endParaRPr lang="zh-TW" altLang="zh-TW" sz="6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zh-TW" sz="35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sz="3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默契</a:t>
            </a:r>
          </a:p>
          <a:p>
            <a:pPr>
              <a:buNone/>
            </a:pPr>
            <a:endParaRPr lang="en-US" altLang="zh-TW" sz="3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6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zh-TW" sz="66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600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鏡湖會客語未畢</a:t>
            </a:r>
            <a:r>
              <a:rPr lang="zh-TW" altLang="zh-TW" sz="66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buNone/>
            </a:pPr>
            <a:r>
              <a:rPr lang="en-US" altLang="zh-TW" sz="6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u="sng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zh-TW" sz="6600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德搶翻啥玩意</a:t>
            </a:r>
            <a:endParaRPr lang="zh-TW" altLang="zh-TW" sz="66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zh-TW" sz="35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zh-TW" sz="3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默契</a:t>
            </a: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723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2337" y="252149"/>
            <a:ext cx="10058400" cy="790008"/>
          </a:xfrm>
        </p:spPr>
        <p:txBody>
          <a:bodyPr>
            <a:noAutofit/>
          </a:bodyPr>
          <a:lstStyle/>
          <a:p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四、要善用</a:t>
            </a:r>
            <a:r>
              <a:rPr lang="zh-TW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速記</a:t>
            </a:r>
            <a:endParaRPr lang="zh-TW" altLang="en-US" sz="8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29874" y="1028905"/>
            <a:ext cx="10610335" cy="5829095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TW" sz="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7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7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7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又臭又長難追憶 </a:t>
            </a:r>
            <a:endParaRPr lang="zh-TW" altLang="zh-TW" sz="7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7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2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對抗</a:t>
            </a:r>
            <a:r>
              <a:rPr lang="zh-TW" altLang="zh-TW" sz="7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長舌靠</a:t>
            </a:r>
            <a:r>
              <a:rPr lang="zh-TW" altLang="zh-TW" sz="72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速記</a:t>
            </a:r>
            <a:r>
              <a:rPr lang="en-US" altLang="zh-TW" sz="7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en-US" altLang="zh-TW" sz="7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7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72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、譯場輸贏看道具 </a:t>
            </a:r>
          </a:p>
          <a:p>
            <a:pPr>
              <a:buNone/>
            </a:pPr>
            <a:r>
              <a:rPr lang="en-US" altLang="zh-TW" sz="7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7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登場</a:t>
            </a:r>
            <a:r>
              <a:rPr lang="zh-TW" altLang="zh-TW" sz="72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之前帶紙</a:t>
            </a:r>
            <a:r>
              <a:rPr lang="zh-TW" altLang="zh-TW" sz="7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筆</a:t>
            </a:r>
            <a:endParaRPr lang="en-US" altLang="zh-TW" sz="72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4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084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8416" y="121298"/>
            <a:ext cx="10559862" cy="65283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zh-TW" sz="18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18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64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善用</a:t>
            </a:r>
            <a:r>
              <a:rPr lang="zh-TW" altLang="zh-TW" sz="264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各種速記符號</a:t>
            </a:r>
            <a:r>
              <a:rPr lang="en-US" altLang="zh-TW" sz="264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18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sz="88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9200" b="1" u="sng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zh-TW" altLang="en-US" sz="19200" b="1" u="sng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9200" b="1" u="sng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÷</a:t>
            </a:r>
            <a:endParaRPr lang="en-US" altLang="zh-TW" sz="192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18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en-US" altLang="zh-TW" sz="18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1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21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1.2.3.</a:t>
            </a:r>
            <a:r>
              <a:rPr lang="en-US" altLang="zh-TW" sz="216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=.</a:t>
            </a:r>
            <a:r>
              <a:rPr lang="zh-TW" altLang="zh-TW" sz="216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ＡＢＣ</a:t>
            </a:r>
            <a:endParaRPr lang="en-US" altLang="zh-TW" sz="216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1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21600" b="1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＞＜</a:t>
            </a:r>
            <a:r>
              <a:rPr lang="en-US" altLang="zh-TW" sz="21600" b="1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↑↓</a:t>
            </a:r>
            <a:r>
              <a:rPr lang="zh-TW" altLang="zh-TW" sz="21600" b="1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＋－</a:t>
            </a:r>
            <a:r>
              <a:rPr lang="zh-TW" altLang="zh-TW" sz="216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</a:t>
            </a:r>
            <a:endParaRPr lang="zh-TW" altLang="zh-TW" sz="216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5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</a:p>
          <a:p>
            <a:pPr>
              <a:buNone/>
            </a:pPr>
            <a:endParaRPr lang="zh-TW" altLang="zh-TW" sz="5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19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en-US" altLang="zh-TW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K.</a:t>
            </a:r>
            <a:r>
              <a:rPr lang="zh-TW" altLang="en-US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是韓國</a:t>
            </a:r>
            <a:r>
              <a:rPr lang="en-US" altLang="zh-TW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T.</a:t>
            </a:r>
            <a:r>
              <a:rPr lang="zh-TW" altLang="en-US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endParaRPr lang="en-US" altLang="zh-TW" sz="21600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1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C.</a:t>
            </a:r>
            <a:r>
              <a:rPr lang="zh-TW" altLang="en-US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是中國</a:t>
            </a:r>
            <a:r>
              <a:rPr lang="en-US" altLang="zh-TW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D.</a:t>
            </a:r>
            <a:r>
              <a:rPr lang="zh-TW" altLang="en-US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東莞</a:t>
            </a:r>
            <a:endParaRPr lang="en-US" altLang="zh-TW" sz="21600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1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J.</a:t>
            </a:r>
            <a:r>
              <a:rPr lang="zh-TW" altLang="en-US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到日本坐輪船</a:t>
            </a:r>
            <a:endParaRPr lang="en-US" altLang="zh-TW" sz="21600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1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各種符號</a:t>
            </a:r>
            <a:r>
              <a:rPr lang="zh-TW" altLang="en-US" sz="216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任您玩</a:t>
            </a:r>
            <a:endParaRPr lang="en-US" altLang="zh-TW" sz="21600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5000" b="1" u="sng" dirty="0" smtClean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5000" dirty="0" smtClean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1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altLang="zh-TW" sz="1800" dirty="0" smtClean="0"/>
              <a:t> </a:t>
            </a:r>
            <a:endParaRPr lang="zh-TW" altLang="zh-TW" sz="1800" dirty="0" smtClean="0"/>
          </a:p>
          <a:p>
            <a:endParaRPr lang="zh-TW" altLang="en-US" sz="1800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>
            <a:noAutofit/>
          </a:bodyPr>
          <a:lstStyle/>
          <a:p>
            <a:r>
              <a:rPr lang="zh-TW" altLang="zh-TW" sz="7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五、要養精蓄銳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80" y="1252151"/>
            <a:ext cx="10058400" cy="54378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</a:t>
            </a:r>
            <a:r>
              <a:rPr lang="zh-TW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成敗靠</a:t>
            </a:r>
            <a:r>
              <a:rPr lang="zh-TW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體力</a:t>
            </a:r>
            <a:r>
              <a:rPr lang="zh-TW" altLang="en-US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60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譯者</a:t>
            </a:r>
            <a:r>
              <a:rPr lang="zh-TW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應將</a:t>
            </a:r>
            <a:r>
              <a:rPr lang="zh-TW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精神集</a:t>
            </a:r>
            <a:endParaRPr lang="en-US" altLang="zh-TW" sz="60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、口譯前夜要睡飽</a:t>
            </a:r>
          </a:p>
          <a:p>
            <a:pPr>
              <a:buNone/>
            </a:pPr>
            <a:r>
              <a:rPr lang="en-US" altLang="zh-TW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到時</a:t>
            </a:r>
            <a:r>
              <a:rPr lang="zh-TW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才能翻得好</a:t>
            </a:r>
          </a:p>
          <a:p>
            <a:pPr marL="0" indent="0">
              <a:buNone/>
            </a:pPr>
            <a:r>
              <a:rPr lang="zh-TW" altLang="en-US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、持續心神太集中 </a:t>
            </a:r>
          </a:p>
          <a:p>
            <a:pPr>
              <a:buNone/>
            </a:pPr>
            <a:r>
              <a:rPr lang="en-US" altLang="zh-TW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難免</a:t>
            </a:r>
            <a:r>
              <a:rPr lang="zh-TW" altLang="zh-TW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頭暈胃腸痛</a:t>
            </a:r>
          </a:p>
          <a:p>
            <a:pPr>
              <a:buNone/>
            </a:pPr>
            <a:endParaRPr lang="zh-TW" altLang="zh-TW" sz="4200" dirty="0"/>
          </a:p>
        </p:txBody>
      </p:sp>
    </p:spTree>
    <p:extLst>
      <p:ext uri="{BB962C8B-B14F-4D97-AF65-F5344CB8AC3E}">
        <p14:creationId xmlns="" xmlns:p14="http://schemas.microsoft.com/office/powerpoint/2010/main" val="265606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4974" y="238539"/>
            <a:ext cx="9790706" cy="6470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、分場盛會要輪番</a:t>
            </a:r>
          </a:p>
          <a:p>
            <a:pPr>
              <a:buNone/>
            </a:pPr>
            <a:r>
              <a:rPr lang="en-US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意思</a:t>
            </a:r>
            <a:r>
              <a:rPr lang="zh-TW" altLang="zh-TW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始能順利</a:t>
            </a:r>
            <a:r>
              <a:rPr lang="zh-TW" altLang="zh-TW" sz="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</a:t>
            </a:r>
            <a:endParaRPr lang="en-US" altLang="zh-TW" sz="6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、長期口譯身心疲 </a:t>
            </a:r>
          </a:p>
          <a:p>
            <a:pPr>
              <a:buNone/>
            </a:pPr>
            <a:r>
              <a:rPr lang="en-US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</a:t>
            </a:r>
            <a:r>
              <a:rPr lang="zh-TW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要把精神</a:t>
            </a:r>
            <a:r>
              <a:rPr lang="zh-TW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</a:t>
            </a:r>
            <a:r>
              <a:rPr lang="en-US" altLang="zh-TW" sz="4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36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妙語如珠</a:t>
            </a:r>
            <a:r>
              <a:rPr lang="zh-TW" altLang="zh-TW" sz="36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TW" altLang="zh-TW" sz="36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透支</a:t>
            </a:r>
            <a:r>
              <a:rPr lang="zh-TW" altLang="zh-TW" sz="6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↓</a:t>
            </a:r>
            <a:r>
              <a:rPr lang="zh-TW" altLang="zh-TW" sz="36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山窮水盡</a:t>
            </a:r>
            <a:r>
              <a:rPr lang="zh-TW" altLang="zh-TW" sz="36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靠寶物</a:t>
            </a:r>
            <a:r>
              <a:rPr lang="en-US" altLang="zh-TW" sz="36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en-US" altLang="zh-TW" sz="66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zh-TW" sz="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綠</a:t>
            </a:r>
            <a:r>
              <a:rPr lang="zh-TW" altLang="zh-TW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油精、萬金油、張國周、蠻牛</a:t>
            </a:r>
            <a:r>
              <a:rPr lang="zh-TW" altLang="zh-TW" sz="28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、康</a:t>
            </a:r>
            <a:r>
              <a:rPr lang="zh-TW" altLang="zh-TW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貝特</a:t>
            </a:r>
            <a:r>
              <a:rPr lang="zh-TW" altLang="zh-TW" sz="28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sz="28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</a:t>
            </a:r>
            <a:r>
              <a:rPr lang="zh-TW" altLang="zh-TW" sz="28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捏</a:t>
            </a:r>
            <a:r>
              <a:rPr lang="zh-TW" altLang="zh-TW" sz="28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捏手</a:t>
            </a:r>
            <a:r>
              <a:rPr lang="en-US" altLang="zh-TW" sz="28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lang="zh-TW" altLang="zh-TW" sz="28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540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86535" y="0"/>
            <a:ext cx="10438988" cy="1005016"/>
          </a:xfrm>
        </p:spPr>
        <p:txBody>
          <a:bodyPr>
            <a:noAutofit/>
          </a:bodyPr>
          <a:lstStyle/>
          <a:p>
            <a:r>
              <a:rPr lang="zh-TW" altLang="zh-TW" sz="7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六、語文要好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73284" y="1334278"/>
            <a:ext cx="10643286" cy="5383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、國學平時要打底</a:t>
            </a:r>
          </a:p>
          <a:p>
            <a:pPr>
              <a:buNone/>
            </a:pPr>
            <a:r>
              <a:rPr lang="en-US" altLang="zh-TW" sz="6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</a:t>
            </a:r>
            <a:r>
              <a:rPr lang="zh-TW" altLang="zh-TW" sz="6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壇始能順您</a:t>
            </a:r>
            <a:r>
              <a:rPr lang="zh-TW" altLang="zh-TW" sz="6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endParaRPr lang="en-US" altLang="zh-TW" sz="6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9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6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、外文必須下苦功</a:t>
            </a:r>
          </a:p>
          <a:p>
            <a:pPr>
              <a:buNone/>
            </a:pPr>
            <a:r>
              <a:rPr lang="en-US" altLang="zh-TW" sz="6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</a:t>
            </a:r>
            <a:r>
              <a:rPr lang="zh-TW" altLang="zh-TW" sz="6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之時才</a:t>
            </a:r>
            <a:r>
              <a:rPr lang="zh-TW" altLang="zh-TW" sz="6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輕鬆</a:t>
            </a:r>
            <a:endParaRPr lang="en-US" altLang="zh-TW" sz="66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4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400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遊學</a:t>
            </a:r>
            <a:r>
              <a:rPr lang="zh-TW" altLang="zh-TW" sz="44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國外不長久 一有外賓就開溜</a:t>
            </a:r>
            <a:endParaRPr lang="zh-TW" altLang="zh-TW" sz="4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：實力不夠</a:t>
            </a:r>
            <a:endParaRPr lang="zh-TW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96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7881" y="205947"/>
            <a:ext cx="10397799" cy="1531414"/>
          </a:xfrm>
        </p:spPr>
        <p:txBody>
          <a:bodyPr>
            <a:noAutofit/>
          </a:bodyPr>
          <a:lstStyle/>
          <a:p>
            <a:r>
              <a:rPr lang="en-US" altLang="zh-TW" sz="7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zh-TW" sz="7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7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要經驗</a:t>
            </a:r>
            <a:r>
              <a:rPr lang="zh-TW" altLang="en-US" sz="7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zh-TW" sz="7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應變能力</a:t>
            </a:r>
            <a:endParaRPr lang="zh-TW" altLang="en-US" sz="7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7968" y="1992840"/>
            <a:ext cx="10519719" cy="45404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sz="7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7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、譯場經驗不可少</a:t>
            </a:r>
          </a:p>
          <a:p>
            <a:pPr>
              <a:buNone/>
            </a:pPr>
            <a:r>
              <a:rPr lang="en-US" altLang="zh-TW" sz="7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7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7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臨場</a:t>
            </a:r>
            <a:r>
              <a:rPr lang="zh-TW" altLang="zh-TW" sz="7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才能翻得好</a:t>
            </a:r>
          </a:p>
          <a:p>
            <a:pPr>
              <a:buNone/>
            </a:pP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77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77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、賓客忽來忽不來 </a:t>
            </a:r>
          </a:p>
          <a:p>
            <a:pPr>
              <a:buNone/>
            </a:pPr>
            <a:r>
              <a:rPr lang="en-US" altLang="zh-TW" sz="77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77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77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zh-TW" sz="77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防講稿已經改</a:t>
            </a:r>
          </a:p>
          <a:p>
            <a:pPr>
              <a:buNone/>
            </a:pP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33751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94487" y="0"/>
            <a:ext cx="10997513" cy="65326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語種差異要熟知</a:t>
            </a:r>
            <a:endParaRPr lang="zh-TW" altLang="zh-TW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sz="6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腦海</a:t>
            </a:r>
            <a:r>
              <a:rPr lang="zh-TW" altLang="zh-TW" sz="6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要有</a:t>
            </a:r>
            <a:r>
              <a:rPr lang="zh-TW" altLang="zh-TW" sz="80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資料庫</a:t>
            </a:r>
            <a:endParaRPr lang="zh-TW" altLang="zh-TW" sz="80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無中生有有生無 事先破解關鍵字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sz="6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6000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景文董座黃金英</a:t>
            </a:r>
            <a:r>
              <a:rPr lang="zh-TW" altLang="zh-TW" sz="6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buNone/>
            </a:pPr>
            <a:r>
              <a:rPr lang="en-US" altLang="zh-TW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6000" u="sng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出師</a:t>
            </a:r>
            <a:r>
              <a:rPr lang="zh-TW" altLang="zh-TW" sz="6000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前夕頻</a:t>
            </a:r>
            <a:r>
              <a:rPr lang="zh-TW" altLang="zh-TW" sz="6000" u="sng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叮嚀</a:t>
            </a:r>
            <a:endParaRPr lang="en-US" altLang="zh-TW" sz="6000" u="sng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8800" u="sng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3600" dirty="0">
              <a:solidFill>
                <a:srgbClr val="0070C0"/>
              </a:solidFill>
            </a:endParaRPr>
          </a:p>
          <a:p>
            <a:endParaRPr lang="zh-TW" altLang="zh-TW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09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1539" y="195943"/>
            <a:ext cx="9883471" cy="629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zh-TW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、翻雲覆雨在</a:t>
            </a:r>
            <a:r>
              <a:rPr lang="zh-TW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瞬間</a:t>
            </a:r>
            <a:endParaRPr lang="en-US" altLang="zh-TW" sz="6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靈機一動急應變</a:t>
            </a:r>
          </a:p>
          <a:p>
            <a:pPr>
              <a:buNone/>
            </a:pP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zh-TW" sz="6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、行雲流水不用急</a:t>
            </a:r>
          </a:p>
          <a:p>
            <a:pPr>
              <a:buNone/>
            </a:pPr>
            <a:r>
              <a:rPr lang="en-US" altLang="zh-TW" sz="6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6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音揚頓挫要合理</a:t>
            </a:r>
          </a:p>
          <a:p>
            <a:endParaRPr lang="zh-TW" altLang="en-US" sz="4200" dirty="0"/>
          </a:p>
        </p:txBody>
      </p:sp>
    </p:spTree>
    <p:extLst>
      <p:ext uri="{BB962C8B-B14F-4D97-AF65-F5344CB8AC3E}">
        <p14:creationId xmlns="" xmlns:p14="http://schemas.microsoft.com/office/powerpoint/2010/main" val="186344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zh-TW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zh-TW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r>
              <a:rPr lang="en-US" altLang="zh-TW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6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br>
              <a:rPr lang="en-US" altLang="zh-TW" sz="6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167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 論</a:t>
            </a:r>
            <a:endParaRPr lang="zh-TW" altLang="en-US" sz="167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150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zh-TW" sz="4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zh-TW" altLang="zh-TW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出師</a:t>
            </a:r>
            <a:r>
              <a:rPr lang="zh-TW" altLang="zh-TW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之前要準備</a:t>
            </a:r>
          </a:p>
          <a:p>
            <a:pPr marL="0" indent="0">
              <a:buNone/>
            </a:pPr>
            <a:r>
              <a:rPr lang="zh-TW" altLang="en-US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zh-TW" altLang="zh-TW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否則</a:t>
            </a:r>
            <a:r>
              <a:rPr lang="zh-TW" altLang="zh-TW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到時會很累</a:t>
            </a:r>
          </a:p>
          <a:p>
            <a:pPr marL="0" indent="0">
              <a:buNone/>
            </a:pPr>
            <a:r>
              <a:rPr lang="zh-TW" altLang="en-US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zh-TW" altLang="zh-TW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閒來無事</a:t>
            </a:r>
            <a:r>
              <a:rPr lang="zh-TW" altLang="zh-TW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勤練習 </a:t>
            </a:r>
          </a:p>
          <a:p>
            <a:pPr marL="0" indent="0">
              <a:buNone/>
            </a:pPr>
            <a:r>
              <a:rPr lang="zh-TW" altLang="en-US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zh-TW" altLang="zh-TW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</a:t>
            </a:r>
            <a:r>
              <a:rPr lang="zh-TW" altLang="zh-TW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場始能如您意</a:t>
            </a: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zh-TW" b="1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有事</a:t>
            </a:r>
            <a:r>
              <a:rPr lang="zh-TW" altLang="zh-TW" b="1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沒事要練習</a:t>
            </a:r>
            <a:r>
              <a:rPr lang="zh-TW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b="1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華聲廣播講韓</a:t>
            </a:r>
            <a:r>
              <a:rPr lang="zh-TW" altLang="zh-TW" b="1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語</a:t>
            </a:r>
            <a:endParaRPr lang="en-US" altLang="zh-TW" b="1" u="sng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948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4902" y="296562"/>
            <a:ext cx="10058400" cy="888863"/>
          </a:xfrm>
        </p:spPr>
        <p:txBody>
          <a:bodyPr>
            <a:noAutofit/>
          </a:bodyPr>
          <a:lstStyle/>
          <a:p>
            <a:pPr algn="ctr"/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第二講</a:t>
            </a:r>
            <a:r>
              <a:rPr lang="en-US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zh-TW" sz="8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口譯的</a:t>
            </a:r>
            <a:r>
              <a:rPr lang="zh-TW" altLang="zh-TW" sz="88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重要</a:t>
            </a:r>
            <a:endParaRPr lang="zh-TW" altLang="en-US" sz="8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06450" y="1489258"/>
            <a:ext cx="10140778" cy="519146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altLang="zh-TW" sz="16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16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、自古非為有譯官 </a:t>
            </a:r>
          </a:p>
          <a:p>
            <a:pPr>
              <a:buNone/>
            </a:pPr>
            <a:r>
              <a:rPr lang="en-US" altLang="zh-TW" sz="16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9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169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驕傲</a:t>
            </a:r>
            <a:r>
              <a:rPr lang="zh-TW" altLang="zh-TW" sz="16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自大胡亂翻</a:t>
            </a:r>
          </a:p>
          <a:p>
            <a:pPr marL="0" indent="0">
              <a:buNone/>
            </a:pPr>
            <a:r>
              <a:rPr lang="zh-TW" altLang="en-US" sz="8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6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朝</a:t>
            </a:r>
            <a:r>
              <a:rPr lang="zh-TW" altLang="zh-TW" sz="8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天錄、燕行錄</a:t>
            </a:r>
            <a:r>
              <a:rPr lang="en-US" altLang="zh-TW" sz="8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86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小人誤國</a:t>
            </a:r>
            <a:r>
              <a:rPr lang="en-US" altLang="zh-TW" sz="86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zh-TW" altLang="zh-TW" sz="1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16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16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、口譯能讓賓主歡</a:t>
            </a:r>
          </a:p>
          <a:p>
            <a:pPr>
              <a:buNone/>
            </a:pPr>
            <a:r>
              <a:rPr lang="en-US" altLang="zh-TW" sz="169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9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169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反目成仇</a:t>
            </a:r>
            <a:r>
              <a:rPr lang="zh-TW" altLang="zh-TW" sz="16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也譯</a:t>
            </a:r>
            <a:r>
              <a:rPr lang="zh-TW" altLang="zh-TW" sz="169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官</a:t>
            </a:r>
            <a:r>
              <a:rPr lang="en-US" altLang="zh-TW" sz="169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169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/>
              <a:t> </a:t>
            </a:r>
            <a:endParaRPr lang="zh-TW" altLang="zh-TW" dirty="0"/>
          </a:p>
        </p:txBody>
      </p:sp>
    </p:spTree>
    <p:extLst>
      <p:ext uri="{BB962C8B-B14F-4D97-AF65-F5344CB8AC3E}">
        <p14:creationId xmlns="" xmlns:p14="http://schemas.microsoft.com/office/powerpoint/2010/main" val="382392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454" y="204224"/>
            <a:ext cx="10447226" cy="1319775"/>
          </a:xfrm>
        </p:spPr>
        <p:txBody>
          <a:bodyPr>
            <a:noAutofit/>
          </a:bodyPr>
          <a:lstStyle/>
          <a:p>
            <a:r>
              <a:rPr lang="en-US" altLang="zh-TW" sz="6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9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事前</a:t>
            </a:r>
            <a:r>
              <a:rPr lang="zh-TW" altLang="zh-TW" sz="9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之準備</a:t>
            </a:r>
            <a:r>
              <a:rPr lang="en-US" altLang="zh-TW" sz="9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br>
              <a:rPr lang="en-US" altLang="zh-TW" sz="9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9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zh-TW" altLang="en-US" sz="9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2393" y="1651518"/>
            <a:ext cx="11592758" cy="651844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en-US" sz="19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96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</a:t>
            </a:r>
            <a:r>
              <a:rPr lang="zh-TW" altLang="zh-TW" sz="96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前要事先了解</a:t>
            </a:r>
            <a:r>
              <a:rPr lang="zh-TW" altLang="zh-TW" sz="96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、要評估</a:t>
            </a:r>
            <a:endParaRPr lang="en-US" altLang="zh-TW" sz="9600" dirty="0" smtClean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96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96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、要</a:t>
            </a:r>
            <a:r>
              <a:rPr lang="zh-TW" altLang="zh-TW" sz="96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準備</a:t>
            </a:r>
            <a:r>
              <a:rPr lang="zh-TW" altLang="zh-TW" sz="96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之事項</a:t>
            </a:r>
            <a:r>
              <a:rPr lang="zh-TW" altLang="zh-TW" sz="9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↓</a:t>
            </a:r>
            <a:endParaRPr lang="en-US" altLang="zh-TW" sz="96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13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9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話者之背景</a:t>
            </a:r>
            <a:r>
              <a:rPr lang="en-US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年齡、性別、</a:t>
            </a:r>
            <a:r>
              <a:rPr lang="zh-TW" altLang="zh-TW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職業</a:t>
            </a:r>
            <a:r>
              <a:rPr lang="zh-TW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endParaRPr lang="en-US" altLang="zh-TW" sz="77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歷、出身、是否講方言</a:t>
            </a:r>
            <a:r>
              <a:rPr lang="en-US" altLang="zh-TW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77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sz="77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是同步翻譯或逐句、逐段</a:t>
            </a:r>
            <a:r>
              <a:rPr lang="zh-TW" altLang="zh-TW" sz="77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翻譯</a:t>
            </a:r>
            <a:r>
              <a:rPr lang="en-US" altLang="zh-TW" sz="9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9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808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8470" y="0"/>
            <a:ext cx="10524016" cy="63348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口譯的內容、有無原稿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有的話，如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何分割原稿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一段一段翻呢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還是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如何分開翻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r>
              <a:rPr lang="zh-TW" altLang="en-US" sz="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*</a:t>
            </a:r>
            <a:endParaRPr lang="zh-TW" altLang="zh-TW" sz="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口譯者有能力翻嗎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對口譯的領域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熟嗎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 </a:t>
            </a:r>
            <a:endParaRPr lang="zh-TW" altLang="zh-TW" sz="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*</a:t>
            </a:r>
            <a:endParaRPr lang="zh-TW" altLang="zh-TW" sz="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是否需數人輪番上陣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r>
              <a:rPr lang="zh-TW" altLang="en-US" sz="9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*</a:t>
            </a:r>
            <a:endParaRPr lang="zh-TW" altLang="zh-TW" sz="9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待遇如何</a:t>
            </a:r>
            <a:r>
              <a:rPr lang="en-US" altLang="zh-TW" sz="4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zh-TW" sz="44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altLang="zh-TW" sz="4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62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91478" y="0"/>
            <a:ext cx="10520106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口譯者事前與邀譯者及話者見面，討論</a:t>
            </a:r>
            <a:endParaRPr lang="en-US" altLang="zh-TW" sz="36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與口譯</a:t>
            </a:r>
            <a:r>
              <a:rPr lang="zh-TW" altLang="en-US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關之事項</a:t>
            </a:r>
            <a:endParaRPr lang="en-US" altLang="zh-TW" sz="36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zh-TW" sz="9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人名</a:t>
            </a: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外國名人或非名人的中文名子或中國人的外</a:t>
            </a:r>
            <a:endParaRPr lang="en-US" altLang="zh-TW" sz="36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文名等</a:t>
            </a: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地名</a:t>
            </a: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國名、都市名</a:t>
            </a: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，以及對特殊語彙</a:t>
            </a:r>
            <a:endParaRPr lang="en-US" altLang="zh-TW" sz="36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的事前掌握</a:t>
            </a:r>
            <a:endParaRPr lang="en-US" altLang="zh-TW" sz="36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聽眾背景</a:t>
            </a: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</a:p>
          <a:p>
            <a:pPr marL="0" indent="0">
              <a:buNone/>
            </a:pPr>
            <a:endParaRPr lang="zh-TW" altLang="zh-TW" sz="9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速記用的道具</a:t>
            </a: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紙、筆</a:t>
            </a:r>
            <a:endParaRPr lang="en-US" altLang="zh-TW" sz="36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800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11.</a:t>
            </a:r>
            <a:r>
              <a:rPr lang="zh-TW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提升體力的東西</a:t>
            </a:r>
            <a:r>
              <a:rPr lang="en-US" altLang="zh-TW" sz="36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pPr marL="0" indent="0">
              <a:buNone/>
            </a:pPr>
            <a:r>
              <a:rPr lang="zh-TW" altLang="en-US" sz="4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4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運用之妙存一心</a:t>
            </a:r>
            <a:r>
              <a:rPr lang="zh-TW" altLang="en-US" sz="4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sz="4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厚植實力最要緊</a:t>
            </a:r>
            <a:r>
              <a:rPr lang="en-US" altLang="zh-TW" sz="1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r>
              <a:rPr lang="zh-TW" altLang="zh-TW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有所譯、有所不譯</a:t>
            </a:r>
            <a:r>
              <a:rPr lang="en-US" altLang="zh-TW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endParaRPr lang="zh-TW" altLang="zh-TW" sz="48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87750"/>
            <a:ext cx="10058400" cy="1171494"/>
          </a:xfrm>
        </p:spPr>
        <p:txBody>
          <a:bodyPr>
            <a:noAutofit/>
          </a:bodyPr>
          <a:lstStyle/>
          <a:p>
            <a:pPr algn="ctr"/>
            <a:r>
              <a:rPr lang="zh-TW" altLang="zh-TW" sz="10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曲終人將</a:t>
            </a:r>
            <a:r>
              <a:rPr lang="zh-TW" altLang="zh-TW" sz="10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散</a:t>
            </a:r>
            <a:endParaRPr lang="zh-TW" altLang="en-US" sz="10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79" y="1738184"/>
            <a:ext cx="10538129" cy="5119815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zh-TW" altLang="zh-TW" sz="10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敬請指教</a:t>
            </a:r>
            <a:endParaRPr lang="en-US" altLang="zh-TW" sz="10000" b="1" dirty="0" smtClean="0">
              <a:solidFill>
                <a:schemeClr val="accent1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r>
              <a:rPr lang="en-US" altLang="zh-TW" sz="10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10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祝您</a:t>
            </a:r>
            <a:r>
              <a:rPr lang="zh-TW" altLang="en-US" sz="10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萬事如意</a:t>
            </a:r>
            <a:r>
              <a:rPr lang="zh-TW" altLang="zh-TW" sz="100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en-US" altLang="zh-TW" sz="10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en-US" altLang="zh-TW" sz="10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r>
              <a:rPr lang="zh-TW" altLang="zh-TW" sz="10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謝謝</a:t>
            </a:r>
            <a:r>
              <a:rPr lang="en-US" altLang="zh-TW" sz="10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0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再見</a:t>
            </a:r>
            <a:r>
              <a:rPr lang="en-US" altLang="zh-TW" sz="10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endParaRPr lang="zh-TW" altLang="zh-TW" sz="100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39536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0648" y="0"/>
            <a:ext cx="10554318" cy="652209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TW" sz="260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260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2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教授口譯死對頭 </a:t>
            </a:r>
          </a:p>
          <a:p>
            <a:pPr>
              <a:buNone/>
            </a:pPr>
            <a:r>
              <a:rPr lang="zh-TW" altLang="en-US" sz="2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門生</a:t>
            </a:r>
            <a:r>
              <a:rPr lang="zh-TW" altLang="zh-TW" sz="2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目睹</a:t>
            </a:r>
            <a:r>
              <a:rPr lang="zh-TW" altLang="zh-TW" sz="2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隔空鬪</a:t>
            </a:r>
          </a:p>
          <a:p>
            <a:pPr marL="274320" lvl="1" indent="0">
              <a:buNone/>
            </a:pPr>
            <a:r>
              <a:rPr lang="zh-TW" altLang="en-US" sz="16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zh-TW" sz="108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互批對方不是</a:t>
            </a:r>
            <a:endParaRPr lang="en-US" altLang="zh-TW" sz="10800" b="1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sz="2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26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師大戰火險些爆</a:t>
            </a:r>
            <a:r>
              <a:rPr lang="zh-TW" altLang="zh-TW" sz="2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lvl="1">
              <a:buNone/>
            </a:pPr>
            <a:r>
              <a:rPr lang="en-US" altLang="zh-TW" sz="2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60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通譯</a:t>
            </a:r>
            <a:r>
              <a:rPr lang="zh-TW" altLang="zh-TW" sz="26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速將引信拋</a:t>
            </a:r>
            <a:endParaRPr lang="zh-TW" altLang="zh-TW" sz="26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buNone/>
            </a:pPr>
            <a:r>
              <a:rPr lang="en-US" altLang="zh-TW" sz="12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2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10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迅速</a:t>
            </a:r>
            <a:r>
              <a:rPr lang="zh-TW" altLang="zh-TW" sz="10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斟酌 譯所當譯</a:t>
            </a:r>
            <a:endParaRPr lang="zh-TW" altLang="zh-TW" sz="10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buNone/>
            </a:pPr>
            <a:r>
              <a:rPr lang="en-US" altLang="zh-TW" sz="10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0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zh-TW" sz="108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文化</a:t>
            </a:r>
            <a:r>
              <a:rPr lang="zh-TW" altLang="zh-TW" sz="108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之國際華學會</a:t>
            </a:r>
            <a:r>
              <a:rPr lang="zh-TW" altLang="zh-TW" sz="108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</a:t>
            </a:r>
            <a:r>
              <a:rPr lang="en-US" altLang="zh-TW" sz="124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en-US" altLang="zh-TW" sz="1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14400" b="1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136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</a:t>
            </a:r>
            <a:r>
              <a:rPr lang="zh-TW" altLang="zh-TW" sz="136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如此重要，口譯時會有人出洋相，怎麼出呢</a:t>
            </a:r>
            <a:r>
              <a:rPr lang="en-US" altLang="zh-TW" sz="136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r>
              <a:rPr lang="zh-TW" altLang="zh-TW" sz="17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zh-TW" sz="17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看以下案例</a:t>
            </a:r>
            <a:r>
              <a:rPr lang="zh-TW" altLang="zh-TW" sz="17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↓</a:t>
            </a:r>
            <a:endParaRPr lang="zh-TW" altLang="zh-TW" sz="17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9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zh-TW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372849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3669" y="931700"/>
            <a:ext cx="10058400" cy="80648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zh-TW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zh-TW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r>
              <a:rPr lang="en-US" altLang="zh-TW" sz="9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5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4000" b="1" dirty="0" smtClean="0">
                <a:solidFill>
                  <a:srgbClr val="00B05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r>
              <a:rPr lang="zh-TW" altLang="zh-TW" sz="4000" b="1" dirty="0">
                <a:solidFill>
                  <a:srgbClr val="00B05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回</a:t>
            </a:r>
            <a:r>
              <a:rPr lang="zh-TW" altLang="zh-TW" sz="4000" b="1" dirty="0" smtClean="0">
                <a:solidFill>
                  <a:srgbClr val="00B05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en-US" altLang="zh-TW" sz="5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5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zh-TW" sz="5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譯林外史</a:t>
            </a:r>
            <a:r>
              <a:rPr lang="zh-TW" altLang="zh-TW" sz="5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18125" y="2930880"/>
            <a:ext cx="10058400" cy="409420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zh-TW" sz="8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譯場</a:t>
            </a:r>
            <a:r>
              <a:rPr lang="zh-TW" altLang="zh-TW" sz="8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出事現況 </a:t>
            </a:r>
            <a:endParaRPr lang="en-US" altLang="zh-TW" sz="8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zh-TW" sz="48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譯場現形記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None/>
            </a:pPr>
            <a:r>
              <a:rPr lang="en-US" altLang="zh-TW" sz="6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口譯出糗實例</a:t>
            </a:r>
            <a:r>
              <a:rPr lang="zh-TW" altLang="zh-TW" sz="6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↓</a:t>
            </a:r>
            <a:r>
              <a:rPr lang="en-US" altLang="zh-TW" sz="6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6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sz="6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885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22567" y="299855"/>
            <a:ext cx="10058400" cy="924359"/>
          </a:xfrm>
        </p:spPr>
        <p:txBody>
          <a:bodyPr>
            <a:normAutofit/>
          </a:bodyPr>
          <a:lstStyle/>
          <a:p>
            <a:r>
              <a:rPr lang="zh-TW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09315" y="1281879"/>
            <a:ext cx="10058400" cy="54175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zh-TW" sz="70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zh-TW" sz="7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大邁向聯合國</a:t>
            </a:r>
            <a:endParaRPr lang="zh-TW" altLang="zh-TW" sz="7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70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大軍</a:t>
            </a:r>
            <a:r>
              <a:rPr lang="zh-TW" altLang="zh-TW" sz="7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退縮在陣頭</a:t>
            </a:r>
            <a:endParaRPr lang="zh-TW" altLang="zh-TW" sz="7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3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：經驗</a:t>
            </a:r>
            <a:r>
              <a:rPr lang="zh-TW" altLang="zh-TW" sz="3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不足</a:t>
            </a:r>
            <a:endParaRPr lang="en-US" altLang="zh-TW" sz="3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2)</a:t>
            </a:r>
            <a:endParaRPr lang="zh-TW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70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親善</a:t>
            </a:r>
            <a:r>
              <a:rPr lang="zh-TW" altLang="zh-TW" sz="7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交流客來台</a:t>
            </a:r>
            <a:r>
              <a:rPr lang="zh-TW" altLang="zh-TW" sz="7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zh-TW" altLang="zh-TW" sz="70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外賓</a:t>
            </a:r>
            <a:r>
              <a:rPr lang="zh-TW" altLang="zh-TW" sz="70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火大耳機拆</a:t>
            </a:r>
            <a:endParaRPr lang="zh-TW" altLang="zh-TW" sz="7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3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原因：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很多</a:t>
            </a:r>
            <a:endParaRPr lang="zh-TW" altLang="zh-TW" sz="3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217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304800"/>
            <a:ext cx="10058400" cy="872387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第三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3)</a:t>
            </a:r>
            <a:endParaRPr lang="zh-TW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5204" y="1268963"/>
            <a:ext cx="10058400" cy="543041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zh-TW" altLang="zh-TW" sz="165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國賓</a:t>
            </a:r>
            <a:r>
              <a:rPr lang="zh-TW" altLang="zh-TW" sz="165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東問客西答</a:t>
            </a:r>
            <a:r>
              <a:rPr lang="zh-TW" altLang="zh-TW" sz="165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zh-TW" altLang="zh-TW" sz="165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玉</a:t>
            </a:r>
            <a:r>
              <a:rPr lang="zh-TW" altLang="zh-TW" sz="165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銘驚慌人傻傻</a:t>
            </a:r>
            <a:endParaRPr lang="zh-TW" altLang="zh-TW" sz="165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70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7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：譯者實力</a:t>
            </a:r>
            <a:r>
              <a:rPr lang="zh-TW" altLang="zh-TW" sz="70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不夠</a:t>
            </a:r>
            <a:endParaRPr lang="en-US" altLang="zh-TW" sz="7000" b="1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7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第四回合</a:t>
            </a:r>
            <a:r>
              <a:rPr lang="en-US" altLang="zh-TW" sz="7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7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7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4)</a:t>
            </a:r>
            <a:endParaRPr lang="zh-TW" altLang="zh-TW" sz="7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165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三國</a:t>
            </a:r>
            <a:r>
              <a:rPr lang="zh-TW" altLang="zh-TW" sz="165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校長談教育</a:t>
            </a:r>
            <a:r>
              <a:rPr lang="zh-TW" altLang="zh-TW" sz="165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zh-TW" altLang="zh-TW" sz="165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曉</a:t>
            </a:r>
            <a:r>
              <a:rPr lang="zh-TW" altLang="zh-TW" sz="165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峰耳機無聲息</a:t>
            </a:r>
            <a:endParaRPr lang="zh-TW" altLang="zh-TW" sz="165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70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原因：譯者經驗不足</a:t>
            </a:r>
            <a:endParaRPr lang="zh-TW" altLang="en-US" sz="7000" dirty="0"/>
          </a:p>
        </p:txBody>
      </p:sp>
    </p:spTree>
    <p:extLst>
      <p:ext uri="{BB962C8B-B14F-4D97-AF65-F5344CB8AC3E}">
        <p14:creationId xmlns="" xmlns:p14="http://schemas.microsoft.com/office/powerpoint/2010/main" val="10560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66694"/>
          </a:xfrm>
        </p:spPr>
        <p:txBody>
          <a:bodyPr>
            <a:normAutofit/>
          </a:bodyPr>
          <a:lstStyle/>
          <a:p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第五回合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22567" y="1280088"/>
            <a:ext cx="10058400" cy="51766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TW" altLang="en-US" sz="26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6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曉</a:t>
            </a:r>
            <a:r>
              <a:rPr lang="zh-TW" altLang="zh-TW" sz="264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峰客前開玩笑 </a:t>
            </a:r>
          </a:p>
          <a:p>
            <a:pPr marL="0" indent="0">
              <a:buNone/>
            </a:pPr>
            <a:r>
              <a:rPr lang="zh-TW" altLang="en-US" sz="26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64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廖</a:t>
            </a:r>
            <a:r>
              <a:rPr lang="zh-TW" altLang="zh-TW" sz="264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化潼關過不了</a:t>
            </a:r>
          </a:p>
          <a:p>
            <a:pPr marL="0" indent="0">
              <a:buNone/>
            </a:pPr>
            <a:r>
              <a:rPr lang="zh-TW" altLang="en-US" sz="1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1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11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：譯者實力</a:t>
            </a:r>
            <a:r>
              <a:rPr lang="zh-TW" altLang="zh-TW" sz="1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不夠</a:t>
            </a:r>
            <a:endParaRPr lang="en-US" altLang="zh-TW" sz="11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zh-TW" sz="1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12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zh-TW" sz="112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有些</a:t>
            </a:r>
            <a:r>
              <a:rPr lang="zh-TW" altLang="zh-TW" sz="16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笑話</a:t>
            </a:r>
            <a:r>
              <a:rPr lang="zh-TW" altLang="zh-TW" sz="112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翻不出</a:t>
            </a:r>
            <a:r>
              <a:rPr lang="zh-TW" altLang="zh-TW" sz="19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笑</a:t>
            </a:r>
            <a:r>
              <a:rPr lang="zh-TW" altLang="zh-TW" sz="112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果，</a:t>
            </a:r>
            <a:r>
              <a:rPr lang="zh-TW" altLang="zh-TW" sz="11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例如</a:t>
            </a:r>
            <a:r>
              <a:rPr lang="en-US" altLang="zh-TW" sz="12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128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128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endParaRPr lang="zh-TW" altLang="zh-TW" sz="128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1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</a:t>
            </a:r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暨南大學</a:t>
            </a:r>
            <a:r>
              <a:rPr lang="en-US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暨南大→妓男大</a:t>
            </a:r>
            <a:r>
              <a:rPr lang="en-US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8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台南</a:t>
            </a:r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教育大學</a:t>
            </a:r>
            <a:r>
              <a:rPr lang="en-US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南教大→×鳥大</a:t>
            </a:r>
            <a:r>
              <a:rPr lang="en-US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8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zh-TW" sz="8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高雄</a:t>
            </a:r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完全大學</a:t>
            </a:r>
            <a:r>
              <a:rPr lang="en-US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高完大→×丸大</a:t>
            </a:r>
            <a:r>
              <a:rPr lang="en-US" altLang="zh-TW" sz="8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8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en-US" altLang="zh-TW" sz="112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PS</a:t>
            </a:r>
            <a:r>
              <a:rPr lang="zh-TW" altLang="zh-TW" sz="112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↑高雄兩所大學合併後的新校名</a:t>
            </a:r>
            <a:r>
              <a:rPr lang="en-US" altLang="zh-TW" sz="112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zh-TW" sz="112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高完</a:t>
            </a:r>
            <a:r>
              <a:rPr lang="zh-TW" altLang="zh-TW" sz="112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en-US" altLang="zh-TW" sz="8000" dirty="0"/>
              <a:t> </a:t>
            </a:r>
            <a:endParaRPr lang="zh-TW" altLang="zh-TW" sz="8000" dirty="0"/>
          </a:p>
        </p:txBody>
      </p:sp>
    </p:spTree>
    <p:extLst>
      <p:ext uri="{BB962C8B-B14F-4D97-AF65-F5344CB8AC3E}">
        <p14:creationId xmlns="" xmlns:p14="http://schemas.microsoft.com/office/powerpoint/2010/main" val="427640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61036" y="273351"/>
            <a:ext cx="10125949" cy="734889"/>
          </a:xfrm>
        </p:spPr>
        <p:txBody>
          <a:bodyPr>
            <a:noAutofit/>
          </a:bodyPr>
          <a:lstStyle/>
          <a:p>
            <a:r>
              <a:rPr lang="zh-TW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第六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回合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4531" y="1021492"/>
            <a:ext cx="10420864" cy="51733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zh-TW" sz="66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校長</a:t>
            </a:r>
            <a:r>
              <a:rPr lang="zh-TW" altLang="zh-TW" sz="66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迎賓語不難</a:t>
            </a:r>
            <a:r>
              <a:rPr lang="zh-TW" altLang="zh-TW" sz="66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zh-TW" altLang="zh-TW" sz="66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主任</a:t>
            </a:r>
            <a:r>
              <a:rPr lang="zh-TW" altLang="zh-TW" sz="66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為何直冒汗</a:t>
            </a:r>
            <a:endParaRPr lang="zh-TW" altLang="zh-TW" sz="66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28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28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：實力不夠 經驗</a:t>
            </a:r>
            <a:r>
              <a:rPr lang="zh-TW" altLang="zh-TW" sz="28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不足</a:t>
            </a:r>
            <a:endParaRPr lang="en-US" altLang="zh-TW" sz="2800" b="1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800" b="1" u="sng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第七回合</a:t>
            </a:r>
            <a:r>
              <a:rPr lang="en-US" altLang="zh-TW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:(</a:t>
            </a:r>
            <a:r>
              <a:rPr lang="zh-TW" altLang="zh-TW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en-US" altLang="zh-TW" sz="5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zh-TW" sz="71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鏡湖大軍順利開</a:t>
            </a:r>
            <a:r>
              <a:rPr lang="zh-TW" altLang="zh-TW" sz="7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zh-TW" altLang="zh-TW" sz="71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鍾</a:t>
            </a:r>
            <a:r>
              <a:rPr lang="zh-TW" altLang="zh-TW" sz="7100" u="sng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桂短兵敗</a:t>
            </a:r>
            <a:r>
              <a:rPr lang="zh-TW" altLang="zh-TW" sz="7100" u="sng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下來</a:t>
            </a:r>
            <a:endParaRPr lang="en-US" altLang="zh-TW" sz="7100" u="sng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2800" b="1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TW" altLang="zh-TW" sz="28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：譯者體力不支</a:t>
            </a:r>
            <a:endParaRPr lang="zh-TW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800" b="1" dirty="0" smtClean="0"/>
          </a:p>
          <a:p>
            <a:endParaRPr lang="zh-TW" altLang="zh-TW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564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527</TotalTime>
  <Words>1322</Words>
  <Application>Microsoft Office PowerPoint</Application>
  <PresentationFormat>自訂</PresentationFormat>
  <Paragraphs>283</Paragraphs>
  <Slides>33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34" baseType="lpstr">
      <vt:lpstr>夏至</vt:lpstr>
      <vt:lpstr>閣下在譯場出過洋相嗎?  請看:          </vt:lpstr>
      <vt:lpstr> 第一講: 開場白</vt:lpstr>
      <vt:lpstr>第二講:口譯的重要</vt:lpstr>
      <vt:lpstr>投影片 4</vt:lpstr>
      <vt:lpstr>第三講: 章回體 【譯林外史】</vt:lpstr>
      <vt:lpstr>第一回合:(案例1)</vt:lpstr>
      <vt:lpstr> 第三回合:(案例3)</vt:lpstr>
      <vt:lpstr>第五回合:(案例5)</vt:lpstr>
      <vt:lpstr>第六回合:(案例6)</vt:lpstr>
      <vt:lpstr>第八回合:(案例8)</vt:lpstr>
      <vt:lpstr> 第十回合:(案例10)</vt:lpstr>
      <vt:lpstr>  第四講:   出糗之預防</vt:lpstr>
      <vt:lpstr>一、要事先評估</vt:lpstr>
      <vt:lpstr>投影片 14</vt:lpstr>
      <vt:lpstr>二、要充分準備</vt:lpstr>
      <vt:lpstr>投影片 16</vt:lpstr>
      <vt:lpstr>投影片 17</vt:lpstr>
      <vt:lpstr>三、要有默契</vt:lpstr>
      <vt:lpstr>投影片 19</vt:lpstr>
      <vt:lpstr>投影片 20</vt:lpstr>
      <vt:lpstr>四、要善用速記</vt:lpstr>
      <vt:lpstr>投影片 22</vt:lpstr>
      <vt:lpstr>五、要養精蓄銳</vt:lpstr>
      <vt:lpstr>投影片 24</vt:lpstr>
      <vt:lpstr>六、語文要好</vt:lpstr>
      <vt:lpstr> 七、要經驗及應變能力</vt:lpstr>
      <vt:lpstr>投影片 27</vt:lpstr>
      <vt:lpstr>投影片 28</vt:lpstr>
      <vt:lpstr>第五講:  結 論</vt:lpstr>
      <vt:lpstr>      事前之準備:    </vt:lpstr>
      <vt:lpstr>投影片 31</vt:lpstr>
      <vt:lpstr>投影片 32</vt:lpstr>
      <vt:lpstr>曲終人將散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閣下在譯場出過洋相嗎?  請看:</dc:title>
  <dc:creator>first</dc:creator>
  <cp:lastModifiedBy>one</cp:lastModifiedBy>
  <cp:revision>144</cp:revision>
  <dcterms:created xsi:type="dcterms:W3CDTF">2015-10-26T03:28:52Z</dcterms:created>
  <dcterms:modified xsi:type="dcterms:W3CDTF">2015-11-07T11:59:32Z</dcterms:modified>
</cp:coreProperties>
</file>